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60" r:id="rId3"/>
    <p:sldId id="257" r:id="rId4"/>
    <p:sldId id="258" r:id="rId5"/>
    <p:sldId id="262" r:id="rId6"/>
    <p:sldId id="264" r:id="rId7"/>
    <p:sldId id="263" r:id="rId8"/>
    <p:sldId id="267" r:id="rId9"/>
    <p:sldId id="265" r:id="rId10"/>
    <p:sldId id="268"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75" autoAdjust="0"/>
    <p:restoredTop sz="85663" autoAdjust="0"/>
  </p:normalViewPr>
  <p:slideViewPr>
    <p:cSldViewPr>
      <p:cViewPr varScale="1">
        <p:scale>
          <a:sx n="58" d="100"/>
          <a:sy n="58" d="100"/>
        </p:scale>
        <p:origin x="-147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901DE3-2F7E-4F4D-BB37-62306CD545C3}" type="datetimeFigureOut">
              <a:rPr lang="en-US" smtClean="0"/>
              <a:pPr/>
              <a:t>3/13/2016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0381BB-95B0-4C55-B3B9-66851AE84FF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76600"/>
            <a:ext cx="6400800" cy="1752600"/>
          </a:xfrm>
        </p:spPr>
        <p:txBody>
          <a:bodyPr/>
          <a:lstStyle/>
          <a:p>
            <a:pPr algn="ctr"/>
            <a:r>
              <a:rPr lang="en-US" dirty="0" smtClean="0"/>
              <a:t>Dr S. Muralidhar</a:t>
            </a:r>
          </a:p>
          <a:p>
            <a:pPr algn="ctr"/>
            <a:r>
              <a:rPr lang="en-US" dirty="0" smtClean="0"/>
              <a:t>Judge, Delhi High Court</a:t>
            </a:r>
          </a:p>
          <a:p>
            <a:pPr algn="ctr"/>
            <a:r>
              <a:rPr lang="en-US" sz="2400" dirty="0" smtClean="0"/>
              <a:t>13</a:t>
            </a:r>
            <a:r>
              <a:rPr lang="en-US" sz="2400" baseline="30000" dirty="0" smtClean="0"/>
              <a:t>th</a:t>
            </a:r>
            <a:r>
              <a:rPr lang="en-US" sz="2400" dirty="0" smtClean="0"/>
              <a:t> March, 2016</a:t>
            </a:r>
          </a:p>
        </p:txBody>
      </p:sp>
      <p:sp>
        <p:nvSpPr>
          <p:cNvPr id="2" name="Title 1"/>
          <p:cNvSpPr>
            <a:spLocks noGrp="1"/>
          </p:cNvSpPr>
          <p:nvPr>
            <p:ph type="ctrTitle"/>
          </p:nvPr>
        </p:nvSpPr>
        <p:spPr>
          <a:xfrm>
            <a:off x="685800" y="1219200"/>
            <a:ext cx="7772400" cy="1470025"/>
          </a:xfrm>
        </p:spPr>
        <p:txBody>
          <a:bodyPr>
            <a:normAutofit/>
          </a:bodyPr>
          <a:lstStyle/>
          <a:p>
            <a:pPr algn="ctr"/>
            <a:r>
              <a:rPr lang="en-US" dirty="0" smtClean="0"/>
              <a:t>Rights of Victims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Measures </a:t>
            </a:r>
            <a:r>
              <a:rPr lang="en-GB" b="1" dirty="0" smtClean="0"/>
              <a:t>of redress for </a:t>
            </a:r>
            <a:r>
              <a:rPr lang="en-GB" b="1" dirty="0" smtClean="0"/>
              <a:t>Victims</a:t>
            </a:r>
            <a:endParaRPr lang="en-GB" b="1" dirty="0"/>
          </a:p>
        </p:txBody>
      </p:sp>
      <p:sp>
        <p:nvSpPr>
          <p:cNvPr id="3" name="Content Placeholder 2"/>
          <p:cNvSpPr>
            <a:spLocks noGrp="1"/>
          </p:cNvSpPr>
          <p:nvPr>
            <p:ph sz="quarter" idx="1"/>
          </p:nvPr>
        </p:nvSpPr>
        <p:spPr/>
        <p:txBody>
          <a:bodyPr/>
          <a:lstStyle/>
          <a:p>
            <a:r>
              <a:rPr lang="en-GB" dirty="0" smtClean="0"/>
              <a:t>Access to Justice and Fair Treatment</a:t>
            </a:r>
          </a:p>
          <a:p>
            <a:r>
              <a:rPr lang="en-GB" dirty="0" smtClean="0"/>
              <a:t>Restitution</a:t>
            </a:r>
          </a:p>
          <a:p>
            <a:r>
              <a:rPr lang="en-GB" dirty="0" smtClean="0"/>
              <a:t>Compensation</a:t>
            </a:r>
          </a:p>
          <a:p>
            <a:r>
              <a:rPr lang="en-GB" dirty="0" smtClean="0"/>
              <a:t>Assistance</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Unfinished agenda</a:t>
            </a:r>
            <a:endParaRPr lang="en-IN" b="1" dirty="0"/>
          </a:p>
        </p:txBody>
      </p:sp>
      <p:sp>
        <p:nvSpPr>
          <p:cNvPr id="3" name="Content Placeholder 2"/>
          <p:cNvSpPr>
            <a:spLocks noGrp="1"/>
          </p:cNvSpPr>
          <p:nvPr>
            <p:ph sz="quarter" idx="1"/>
          </p:nvPr>
        </p:nvSpPr>
        <p:spPr/>
        <p:txBody>
          <a:bodyPr/>
          <a:lstStyle/>
          <a:p>
            <a:r>
              <a:rPr lang="en-IN" dirty="0" smtClean="0"/>
              <a:t>Recognition of victims and victimhood</a:t>
            </a:r>
          </a:p>
          <a:p>
            <a:r>
              <a:rPr lang="en-IN" dirty="0" smtClean="0"/>
              <a:t>Recognising special categories of victims: degrees of vulnerability</a:t>
            </a:r>
          </a:p>
          <a:p>
            <a:r>
              <a:rPr lang="en-IN" dirty="0" smtClean="0"/>
              <a:t>Need for a Criminal Injuries Compensation Board</a:t>
            </a:r>
          </a:p>
          <a:p>
            <a:r>
              <a:rPr lang="en-IN" dirty="0" smtClean="0"/>
              <a:t>Settling norms for monetary compensation and for restitution</a:t>
            </a:r>
          </a:p>
          <a:p>
            <a:r>
              <a:rPr lang="en-IN" dirty="0" smtClean="0"/>
              <a:t>Sensitising law enforcement agencies</a:t>
            </a:r>
          </a:p>
          <a:p>
            <a:r>
              <a:rPr lang="en-IN" dirty="0" smtClean="0"/>
              <a:t>A responsive and responsible society: Collective action</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Broad Themes</a:t>
            </a:r>
            <a:endParaRPr lang="en-IN" b="1" dirty="0"/>
          </a:p>
        </p:txBody>
      </p:sp>
      <p:sp>
        <p:nvSpPr>
          <p:cNvPr id="3" name="Content Placeholder 2"/>
          <p:cNvSpPr>
            <a:spLocks noGrp="1"/>
          </p:cNvSpPr>
          <p:nvPr>
            <p:ph sz="quarter" idx="1"/>
          </p:nvPr>
        </p:nvSpPr>
        <p:spPr/>
        <p:txBody>
          <a:bodyPr/>
          <a:lstStyle/>
          <a:p>
            <a:r>
              <a:rPr lang="en-IN" dirty="0" smtClean="0"/>
              <a:t>Victims – Definition</a:t>
            </a:r>
          </a:p>
          <a:p>
            <a:r>
              <a:rPr lang="en-IN" dirty="0" smtClean="0"/>
              <a:t>Victims in the Criminal Justice System</a:t>
            </a:r>
          </a:p>
          <a:p>
            <a:r>
              <a:rPr lang="en-IN" dirty="0" smtClean="0"/>
              <a:t>Victimology in Indian Jurisprudence</a:t>
            </a:r>
          </a:p>
          <a:p>
            <a:r>
              <a:rPr lang="en-IN" dirty="0" smtClean="0"/>
              <a:t>The unfinished agenda</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Victims - Definition</a:t>
            </a:r>
            <a:endParaRPr lang="en-IN" b="1" dirty="0"/>
          </a:p>
        </p:txBody>
      </p:sp>
      <p:sp>
        <p:nvSpPr>
          <p:cNvPr id="3" name="Content Placeholder 2"/>
          <p:cNvSpPr>
            <a:spLocks noGrp="1"/>
          </p:cNvSpPr>
          <p:nvPr>
            <p:ph sz="quarter" idx="1"/>
          </p:nvPr>
        </p:nvSpPr>
        <p:spPr>
          <a:xfrm>
            <a:off x="914400" y="1447800"/>
            <a:ext cx="7978080" cy="4572000"/>
          </a:xfrm>
        </p:spPr>
        <p:txBody>
          <a:bodyPr>
            <a:normAutofit fontScale="85000" lnSpcReduction="10000"/>
          </a:bodyPr>
          <a:lstStyle/>
          <a:p>
            <a:r>
              <a:rPr lang="en-IN" dirty="0" smtClean="0">
                <a:latin typeface="Times New Roman" pitchFamily="18" charset="0"/>
                <a:cs typeface="Times New Roman" pitchFamily="18" charset="0"/>
              </a:rPr>
              <a:t>UN Declaration of Basic Principles of Justice for Victims of Crime and Abuse of Power, 1985</a:t>
            </a:r>
          </a:p>
          <a:p>
            <a:pPr lvl="1"/>
            <a:r>
              <a:rPr lang="en-GB" b="1" u="sng" dirty="0" smtClean="0"/>
              <a:t>Article</a:t>
            </a:r>
            <a:r>
              <a:rPr lang="en-GB" u="sng" dirty="0" smtClean="0"/>
              <a:t> </a:t>
            </a:r>
            <a:r>
              <a:rPr lang="en-GB" b="1" u="sng" dirty="0" smtClean="0"/>
              <a:t>1</a:t>
            </a:r>
            <a:r>
              <a:rPr lang="en-GB" dirty="0" smtClean="0"/>
              <a:t> -   "Victims" means persons who, individually or collectively, have suffered harm, including physical or mental injury, emotional suffering, economic loss or substantial impairment of their fundamental rights, through acts or omissions that are in violation of criminal laws operative within Member States, including those laws proscribing criminal abuse of power.   </a:t>
            </a:r>
            <a:endParaRPr lang="en-IN" dirty="0" smtClean="0"/>
          </a:p>
          <a:p>
            <a:pPr lvl="1"/>
            <a:r>
              <a:rPr lang="en-GB" b="1" u="sng" dirty="0" smtClean="0"/>
              <a:t>Article 2</a:t>
            </a:r>
            <a:r>
              <a:rPr lang="en-GB" b="1" dirty="0" smtClean="0"/>
              <a:t> </a:t>
            </a:r>
            <a:r>
              <a:rPr lang="en-GB" dirty="0" smtClean="0"/>
              <a:t>-   A person may be considered a victim, under this Declaration, regardless of whether the perpetrator is identified, apprehended, prosecuted or convicted and regardless of the familial relationship between the perpetrator and the victim.  The term "victim" also includes, where appropriate, the immediate family or dependants of the direct victim and persons who have suffered harm in intervening to assist victims in distress or to prevent victimization.</a:t>
            </a:r>
            <a:endParaRPr lang="en-IN" dirty="0" smtClean="0"/>
          </a:p>
          <a:p>
            <a:pPr lvl="1"/>
            <a:endParaRPr lang="en-IN"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Victims - Definition</a:t>
            </a:r>
            <a:endParaRPr lang="en-IN" b="1" dirty="0"/>
          </a:p>
        </p:txBody>
      </p:sp>
      <p:sp>
        <p:nvSpPr>
          <p:cNvPr id="3" name="Content Placeholder 2"/>
          <p:cNvSpPr>
            <a:spLocks noGrp="1"/>
          </p:cNvSpPr>
          <p:nvPr>
            <p:ph sz="quarter" idx="1"/>
          </p:nvPr>
        </p:nvSpPr>
        <p:spPr/>
        <p:txBody>
          <a:bodyPr/>
          <a:lstStyle/>
          <a:p>
            <a:r>
              <a:rPr lang="en-GB" dirty="0" smtClean="0">
                <a:cs typeface="Times New Roman" pitchFamily="18" charset="0"/>
              </a:rPr>
              <a:t>The Criminal Procedure Code, 1973 </a:t>
            </a:r>
          </a:p>
          <a:p>
            <a:pPr lvl="1"/>
            <a:r>
              <a:rPr lang="en-IN" dirty="0" smtClean="0">
                <a:cs typeface="Times New Roman" pitchFamily="18" charset="0"/>
              </a:rPr>
              <a:t>Defines “Victim” in S.2 (</a:t>
            </a:r>
            <a:r>
              <a:rPr lang="en-IN" dirty="0" err="1" smtClean="0">
                <a:cs typeface="Times New Roman" pitchFamily="18" charset="0"/>
              </a:rPr>
              <a:t>wa</a:t>
            </a:r>
            <a:r>
              <a:rPr lang="en-IN" dirty="0" smtClean="0">
                <a:cs typeface="Times New Roman" pitchFamily="18" charset="0"/>
              </a:rPr>
              <a:t>) inserted only by the Code of Criminal Procedure (Amendment) Act, 2008.</a:t>
            </a:r>
          </a:p>
          <a:p>
            <a:pPr lvl="1"/>
            <a:r>
              <a:rPr lang="en-IN" b="1" dirty="0" smtClean="0">
                <a:cs typeface="Times New Roman" pitchFamily="18" charset="0"/>
              </a:rPr>
              <a:t>S.2 (</a:t>
            </a:r>
            <a:r>
              <a:rPr lang="en-IN" b="1" dirty="0" err="1" smtClean="0">
                <a:cs typeface="Times New Roman" pitchFamily="18" charset="0"/>
              </a:rPr>
              <a:t>wa</a:t>
            </a:r>
            <a:r>
              <a:rPr lang="en-IN" b="1" dirty="0" smtClean="0">
                <a:cs typeface="Times New Roman" pitchFamily="18" charset="0"/>
              </a:rPr>
              <a:t>) </a:t>
            </a:r>
            <a:r>
              <a:rPr lang="en-IN" dirty="0" smtClean="0">
                <a:cs typeface="Times New Roman" pitchFamily="18" charset="0"/>
              </a:rPr>
              <a:t>- “victim” means a person who has suffered any loss or injury caused by reason of the act or omission for which the accused person has been charged and the expression “victim” includes his or her guardian or legal heir;</a:t>
            </a:r>
          </a:p>
          <a:p>
            <a:pPr lvl="1"/>
            <a:endParaRPr lang="en-IN"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Victims in the Criminal Justice System</a:t>
            </a:r>
            <a:endParaRPr lang="en-IN" b="1" dirty="0"/>
          </a:p>
        </p:txBody>
      </p:sp>
      <p:sp>
        <p:nvSpPr>
          <p:cNvPr id="3" name="Content Placeholder 2"/>
          <p:cNvSpPr>
            <a:spLocks noGrp="1"/>
          </p:cNvSpPr>
          <p:nvPr>
            <p:ph sz="quarter" idx="1"/>
          </p:nvPr>
        </p:nvSpPr>
        <p:spPr/>
        <p:txBody>
          <a:bodyPr/>
          <a:lstStyle/>
          <a:p>
            <a:r>
              <a:rPr lang="en-IN" dirty="0" smtClean="0"/>
              <a:t>At the </a:t>
            </a:r>
            <a:r>
              <a:rPr lang="en-IN" dirty="0" smtClean="0"/>
              <a:t>stage of investigation</a:t>
            </a:r>
            <a:endParaRPr lang="en-IN" dirty="0" smtClean="0"/>
          </a:p>
          <a:p>
            <a:r>
              <a:rPr lang="en-IN" dirty="0" smtClean="0"/>
              <a:t>At the Prosecution Stage</a:t>
            </a:r>
          </a:p>
          <a:p>
            <a:r>
              <a:rPr lang="en-IN" dirty="0" smtClean="0"/>
              <a:t>Trial</a:t>
            </a:r>
            <a:endParaRPr lang="en-IN" dirty="0" smtClean="0"/>
          </a:p>
          <a:p>
            <a:r>
              <a:rPr lang="en-IN" dirty="0" smtClean="0"/>
              <a:t>Protection </a:t>
            </a:r>
            <a:r>
              <a:rPr lang="en-IN" dirty="0" smtClean="0"/>
              <a:t>of the </a:t>
            </a:r>
            <a:r>
              <a:rPr lang="en-IN" dirty="0" smtClean="0"/>
              <a:t>Victims as witnesses</a:t>
            </a:r>
          </a:p>
          <a:p>
            <a:r>
              <a:rPr lang="en-IN" dirty="0" smtClean="0"/>
              <a:t>Post trial: victims of the process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Victimology in Indian Jurisprudence</a:t>
            </a:r>
            <a:endParaRPr lang="en-IN" b="1" dirty="0"/>
          </a:p>
        </p:txBody>
      </p:sp>
      <p:sp>
        <p:nvSpPr>
          <p:cNvPr id="3" name="Content Placeholder 2"/>
          <p:cNvSpPr>
            <a:spLocks noGrp="1"/>
          </p:cNvSpPr>
          <p:nvPr>
            <p:ph sz="quarter" idx="1"/>
          </p:nvPr>
        </p:nvSpPr>
        <p:spPr/>
        <p:txBody>
          <a:bodyPr/>
          <a:lstStyle/>
          <a:p>
            <a:r>
              <a:rPr lang="en-IN" b="1" dirty="0" smtClean="0"/>
              <a:t>The Constitution of India</a:t>
            </a:r>
          </a:p>
          <a:p>
            <a:pPr lvl="1"/>
            <a:r>
              <a:rPr lang="en-IN" b="1" dirty="0" smtClean="0"/>
              <a:t>Article 14 </a:t>
            </a:r>
            <a:r>
              <a:rPr lang="en-IN" dirty="0" smtClean="0"/>
              <a:t>– </a:t>
            </a:r>
            <a:r>
              <a:rPr lang="en-IN" i="1" dirty="0" smtClean="0"/>
              <a:t>Equality before law</a:t>
            </a:r>
          </a:p>
          <a:p>
            <a:pPr lvl="1"/>
            <a:r>
              <a:rPr lang="en-IN" b="1" dirty="0" smtClean="0"/>
              <a:t>Article 21 </a:t>
            </a:r>
            <a:r>
              <a:rPr lang="en-IN" dirty="0" smtClean="0"/>
              <a:t>– </a:t>
            </a:r>
            <a:r>
              <a:rPr lang="en-IN" i="1" dirty="0" smtClean="0"/>
              <a:t>Protection of life and personal liberty</a:t>
            </a:r>
          </a:p>
          <a:p>
            <a:pPr lvl="1"/>
            <a:r>
              <a:rPr lang="en-IN" b="1" dirty="0" smtClean="0"/>
              <a:t>Article 38 </a:t>
            </a:r>
            <a:r>
              <a:rPr lang="en-IN" dirty="0" smtClean="0"/>
              <a:t>– </a:t>
            </a:r>
            <a:r>
              <a:rPr lang="en-IN" i="1" dirty="0" smtClean="0"/>
              <a:t>State to secure a social order for the promotion of welfare of the people</a:t>
            </a:r>
          </a:p>
          <a:p>
            <a:pPr lvl="1"/>
            <a:r>
              <a:rPr lang="en-IN" b="1" dirty="0" smtClean="0"/>
              <a:t>Article 39A </a:t>
            </a:r>
            <a:r>
              <a:rPr lang="en-IN" dirty="0" smtClean="0"/>
              <a:t>– </a:t>
            </a:r>
            <a:r>
              <a:rPr lang="en-IN" i="1" dirty="0" smtClean="0"/>
              <a:t>Equal justice and free legal aid</a:t>
            </a:r>
          </a:p>
          <a:p>
            <a:pPr lvl="1"/>
            <a:r>
              <a:rPr lang="en-IN" b="1" dirty="0" smtClean="0"/>
              <a:t>Article 41 </a:t>
            </a:r>
            <a:r>
              <a:rPr lang="en-IN" dirty="0" smtClean="0"/>
              <a:t>– </a:t>
            </a:r>
            <a:r>
              <a:rPr lang="en-IN" i="1" dirty="0" smtClean="0"/>
              <a:t>Right to work, to education and to public assistance in certain cases</a:t>
            </a:r>
          </a:p>
          <a:p>
            <a:pPr lvl="1"/>
            <a:r>
              <a:rPr lang="en-IN" b="1" dirty="0" smtClean="0"/>
              <a:t>Article 51A(g)</a:t>
            </a:r>
            <a:r>
              <a:rPr lang="en-IN" dirty="0" smtClean="0"/>
              <a:t> – “</a:t>
            </a:r>
            <a:r>
              <a:rPr lang="en-IN" i="1" dirty="0" smtClean="0"/>
              <a:t>to have compassion</a:t>
            </a:r>
            <a:r>
              <a:rPr lang="en-IN" dirty="0" smtClean="0"/>
              <a:t>”</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Victimology in Indian Jurisprudence</a:t>
            </a:r>
            <a:endParaRPr lang="en-IN" b="1" dirty="0"/>
          </a:p>
        </p:txBody>
      </p:sp>
      <p:sp>
        <p:nvSpPr>
          <p:cNvPr id="3" name="Content Placeholder 2"/>
          <p:cNvSpPr>
            <a:spLocks noGrp="1"/>
          </p:cNvSpPr>
          <p:nvPr>
            <p:ph sz="quarter" idx="1"/>
          </p:nvPr>
        </p:nvSpPr>
        <p:spPr/>
        <p:txBody>
          <a:bodyPr>
            <a:normAutofit fontScale="92500" lnSpcReduction="10000"/>
          </a:bodyPr>
          <a:lstStyle/>
          <a:p>
            <a:r>
              <a:rPr lang="en-IN" b="1" dirty="0" smtClean="0"/>
              <a:t>International Covenant ion Civil and Political Rights</a:t>
            </a:r>
          </a:p>
          <a:p>
            <a:r>
              <a:rPr lang="en-IN" b="1" dirty="0" smtClean="0"/>
              <a:t>The </a:t>
            </a:r>
            <a:r>
              <a:rPr lang="en-IN" b="1" dirty="0" smtClean="0"/>
              <a:t>Code of Criminal Procedure, 1973</a:t>
            </a:r>
          </a:p>
          <a:p>
            <a:pPr lvl="1"/>
            <a:r>
              <a:rPr lang="en-IN" i="1" u="sng" dirty="0" err="1" smtClean="0"/>
              <a:t>Provisio</a:t>
            </a:r>
            <a:r>
              <a:rPr lang="en-IN" dirty="0" smtClean="0"/>
              <a:t> to </a:t>
            </a:r>
            <a:r>
              <a:rPr lang="en-IN" b="1" dirty="0" smtClean="0"/>
              <a:t>S. 24(8) </a:t>
            </a:r>
            <a:r>
              <a:rPr lang="en-IN" dirty="0" smtClean="0"/>
              <a:t>– </a:t>
            </a:r>
            <a:r>
              <a:rPr lang="en-IN" i="1" dirty="0" smtClean="0"/>
              <a:t>the court may permit the victim to engage advocate to </a:t>
            </a:r>
            <a:r>
              <a:rPr lang="en-IN" i="1" dirty="0" smtClean="0"/>
              <a:t>assist </a:t>
            </a:r>
            <a:r>
              <a:rPr lang="en-IN" i="1" dirty="0" smtClean="0"/>
              <a:t>prosecution</a:t>
            </a:r>
            <a:r>
              <a:rPr lang="en-IN" dirty="0" smtClean="0"/>
              <a:t>.</a:t>
            </a:r>
          </a:p>
          <a:p>
            <a:pPr lvl="1"/>
            <a:r>
              <a:rPr lang="en-IN" i="1" u="sng" dirty="0" smtClean="0"/>
              <a:t>Second </a:t>
            </a:r>
            <a:r>
              <a:rPr lang="en-IN" i="1" u="sng" dirty="0" err="1" smtClean="0"/>
              <a:t>Provisio</a:t>
            </a:r>
            <a:r>
              <a:rPr lang="en-IN" u="sng" dirty="0" smtClean="0"/>
              <a:t> </a:t>
            </a:r>
            <a:r>
              <a:rPr lang="en-IN" dirty="0" smtClean="0"/>
              <a:t>to </a:t>
            </a:r>
            <a:r>
              <a:rPr lang="en-IN" b="1" dirty="0" smtClean="0"/>
              <a:t>S. 157 (1)</a:t>
            </a:r>
            <a:r>
              <a:rPr lang="en-IN" dirty="0" smtClean="0"/>
              <a:t> – </a:t>
            </a:r>
            <a:r>
              <a:rPr lang="en-IN" i="1" dirty="0" smtClean="0"/>
              <a:t>In cases of offence of rape, statement of victim at residence or place of her choice.</a:t>
            </a:r>
          </a:p>
          <a:p>
            <a:pPr lvl="1"/>
            <a:r>
              <a:rPr lang="en-IN" b="1" dirty="0" smtClean="0"/>
              <a:t>S. 357, 357A, 357B </a:t>
            </a:r>
            <a:r>
              <a:rPr lang="en-IN" i="1" dirty="0" smtClean="0"/>
              <a:t>– Compensation</a:t>
            </a:r>
          </a:p>
          <a:p>
            <a:pPr lvl="1"/>
            <a:r>
              <a:rPr lang="en-IN" b="1" dirty="0" smtClean="0"/>
              <a:t>S.357C </a:t>
            </a:r>
            <a:r>
              <a:rPr lang="en-IN" i="1" dirty="0" smtClean="0"/>
              <a:t>– Treatment of Victims</a:t>
            </a:r>
          </a:p>
          <a:p>
            <a:pPr lvl="1"/>
            <a:r>
              <a:rPr lang="en-IN" b="1" dirty="0" smtClean="0"/>
              <a:t>S. 358 </a:t>
            </a:r>
            <a:r>
              <a:rPr lang="en-IN" i="1" dirty="0" smtClean="0"/>
              <a:t>– Compensation to persons groundlessly arrested.</a:t>
            </a:r>
          </a:p>
          <a:p>
            <a:pPr lvl="1"/>
            <a:r>
              <a:rPr lang="en-IN" b="1" dirty="0" smtClean="0"/>
              <a:t>S. 372 </a:t>
            </a:r>
            <a:r>
              <a:rPr lang="en-IN" i="1" dirty="0" smtClean="0"/>
              <a:t>– Right of Victim to prefer an appeal in certain cases</a:t>
            </a:r>
          </a:p>
          <a:p>
            <a:pPr lvl="1"/>
            <a:r>
              <a:rPr lang="en-IN" b="1" dirty="0" smtClean="0"/>
              <a:t>Chapter XXIA </a:t>
            </a:r>
            <a:r>
              <a:rPr lang="en-IN" dirty="0" smtClean="0"/>
              <a:t>– </a:t>
            </a:r>
            <a:r>
              <a:rPr lang="en-IN" i="1" dirty="0" smtClean="0"/>
              <a:t>Plea Bargaining</a:t>
            </a:r>
          </a:p>
          <a:p>
            <a:pPr lvl="1"/>
            <a:r>
              <a:rPr lang="en-IN" b="1" dirty="0" smtClean="0"/>
              <a:t>The Criminal Law(Amendment) Act, 2013</a:t>
            </a:r>
            <a:endParaRPr lang="en-IN"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Victimology in Indian Jurisprudence</a:t>
            </a:r>
            <a:endParaRPr lang="en-GB" b="1" dirty="0"/>
          </a:p>
        </p:txBody>
      </p:sp>
      <p:sp>
        <p:nvSpPr>
          <p:cNvPr id="3" name="Content Placeholder 2"/>
          <p:cNvSpPr>
            <a:spLocks noGrp="1"/>
          </p:cNvSpPr>
          <p:nvPr>
            <p:ph sz="quarter" idx="1"/>
          </p:nvPr>
        </p:nvSpPr>
        <p:spPr/>
        <p:txBody>
          <a:bodyPr>
            <a:normAutofit fontScale="92500" lnSpcReduction="10000"/>
          </a:bodyPr>
          <a:lstStyle/>
          <a:p>
            <a:r>
              <a:rPr lang="en-GB" b="1" dirty="0" smtClean="0"/>
              <a:t>The Protection of Human Rights Act, 1993</a:t>
            </a:r>
          </a:p>
          <a:p>
            <a:pPr lvl="1"/>
            <a:r>
              <a:rPr lang="en-GB" b="1" dirty="0" smtClean="0"/>
              <a:t>S.12</a:t>
            </a:r>
            <a:r>
              <a:rPr lang="en-GB" dirty="0" smtClean="0"/>
              <a:t> – The Human </a:t>
            </a:r>
            <a:r>
              <a:rPr lang="en-GB" dirty="0" err="1" smtClean="0"/>
              <a:t>Rigths</a:t>
            </a:r>
            <a:r>
              <a:rPr lang="en-GB" dirty="0" smtClean="0"/>
              <a:t> Commission has an important duty to protect rights of victims of crime and abuse of power.</a:t>
            </a:r>
          </a:p>
          <a:p>
            <a:r>
              <a:rPr lang="en-GB" b="1" dirty="0" smtClean="0"/>
              <a:t>Legal Services Authority Act, 1987</a:t>
            </a:r>
          </a:p>
          <a:p>
            <a:pPr lvl="1"/>
            <a:r>
              <a:rPr lang="en-GB" b="1" dirty="0" smtClean="0"/>
              <a:t>S. 12 </a:t>
            </a:r>
            <a:r>
              <a:rPr lang="en-GB" dirty="0" smtClean="0"/>
              <a:t>– Criteria for giving Legal Services includes </a:t>
            </a:r>
            <a:r>
              <a:rPr lang="en-GB" i="1" dirty="0" smtClean="0"/>
              <a:t>inter alia </a:t>
            </a:r>
            <a:r>
              <a:rPr lang="en-GB" dirty="0" smtClean="0"/>
              <a:t>members of SC and ST, victim of trafficking in human beings or </a:t>
            </a:r>
            <a:r>
              <a:rPr lang="en-GB" dirty="0" err="1" smtClean="0"/>
              <a:t>begar</a:t>
            </a:r>
            <a:r>
              <a:rPr lang="en-GB" dirty="0" smtClean="0"/>
              <a:t>, woman, child, </a:t>
            </a:r>
            <a:r>
              <a:rPr lang="en-GB" dirty="0" smtClean="0"/>
              <a:t>mentally </a:t>
            </a:r>
            <a:r>
              <a:rPr lang="en-GB" dirty="0" smtClean="0"/>
              <a:t>ill or otherwise disabled people, a person under circumstances of undeserved want such as victim of a mass disaster, ethnic violence, caste atrocity, flood, drought, earthquake or industrial disaster..etc</a:t>
            </a:r>
            <a:endParaRPr lang="en-GB" i="1" dirty="0" smtClean="0"/>
          </a:p>
          <a:p>
            <a:r>
              <a:rPr lang="en-GB" b="1" dirty="0" smtClean="0"/>
              <a:t>Probation of Offenders Act, 1958</a:t>
            </a:r>
          </a:p>
          <a:p>
            <a:pPr lvl="1"/>
            <a:r>
              <a:rPr lang="en-GB" b="1" dirty="0" smtClean="0"/>
              <a:t>S. 5</a:t>
            </a:r>
            <a:r>
              <a:rPr lang="en-GB" dirty="0" smtClean="0"/>
              <a:t> - Power of court to require released offenders to pay compensation and costs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t>Victimology in Indian Jurisprudence</a:t>
            </a:r>
            <a:endParaRPr lang="en-IN" b="1" dirty="0"/>
          </a:p>
        </p:txBody>
      </p:sp>
      <p:sp>
        <p:nvSpPr>
          <p:cNvPr id="3" name="Content Placeholder 2"/>
          <p:cNvSpPr>
            <a:spLocks noGrp="1"/>
          </p:cNvSpPr>
          <p:nvPr>
            <p:ph sz="quarter" idx="1"/>
          </p:nvPr>
        </p:nvSpPr>
        <p:spPr/>
        <p:txBody>
          <a:bodyPr/>
          <a:lstStyle/>
          <a:p>
            <a:r>
              <a:rPr lang="en-IN" b="1" dirty="0" smtClean="0"/>
              <a:t>Law Commission Reports</a:t>
            </a:r>
          </a:p>
          <a:p>
            <a:pPr lvl="1"/>
            <a:r>
              <a:rPr lang="en-IN" b="1" dirty="0" smtClean="0"/>
              <a:t>84</a:t>
            </a:r>
            <a:r>
              <a:rPr lang="en-IN" b="1" baseline="30000" dirty="0" smtClean="0"/>
              <a:t>th</a:t>
            </a:r>
            <a:r>
              <a:rPr lang="en-IN" b="1" dirty="0" smtClean="0"/>
              <a:t> Report </a:t>
            </a:r>
            <a:r>
              <a:rPr lang="en-IN" dirty="0" smtClean="0"/>
              <a:t>– Sexual offences – Substantive law, procedure and Evidence</a:t>
            </a:r>
          </a:p>
          <a:p>
            <a:pPr lvl="1"/>
            <a:r>
              <a:rPr lang="en-IN" b="1" dirty="0" smtClean="0"/>
              <a:t>152</a:t>
            </a:r>
            <a:r>
              <a:rPr lang="en-IN" b="1" baseline="30000" dirty="0" smtClean="0"/>
              <a:t>nd</a:t>
            </a:r>
            <a:r>
              <a:rPr lang="en-IN" b="1" dirty="0" smtClean="0"/>
              <a:t> Report – </a:t>
            </a:r>
            <a:r>
              <a:rPr lang="en-IN" dirty="0" smtClean="0"/>
              <a:t>Custodial Crimes</a:t>
            </a:r>
          </a:p>
          <a:p>
            <a:pPr lvl="1"/>
            <a:r>
              <a:rPr lang="en-IN" b="1" dirty="0" smtClean="0"/>
              <a:t>154</a:t>
            </a:r>
            <a:r>
              <a:rPr lang="en-IN" b="1" baseline="30000" dirty="0" smtClean="0"/>
              <a:t>th</a:t>
            </a:r>
            <a:r>
              <a:rPr lang="en-IN" b="1" dirty="0" smtClean="0"/>
              <a:t> Report – </a:t>
            </a:r>
            <a:r>
              <a:rPr lang="en-IN" dirty="0" smtClean="0"/>
              <a:t>Protection and Facilities to Witnesses, Plea Bargaining, </a:t>
            </a:r>
            <a:r>
              <a:rPr lang="en-IN" dirty="0" err="1" smtClean="0"/>
              <a:t>Vicitmology</a:t>
            </a:r>
            <a:r>
              <a:rPr lang="en-IN" dirty="0" smtClean="0"/>
              <a:t>, Special protection in respect of Women</a:t>
            </a:r>
          </a:p>
          <a:p>
            <a:pPr lvl="1"/>
            <a:r>
              <a:rPr lang="en-IN" b="1" dirty="0" smtClean="0"/>
              <a:t>198</a:t>
            </a:r>
            <a:r>
              <a:rPr lang="en-IN" b="1" baseline="30000" dirty="0" smtClean="0"/>
              <a:t>th</a:t>
            </a:r>
            <a:r>
              <a:rPr lang="en-IN" b="1" dirty="0" smtClean="0"/>
              <a:t> Report </a:t>
            </a:r>
            <a:r>
              <a:rPr lang="en-IN" dirty="0" smtClean="0"/>
              <a:t>– Witness protection and Identity Protection</a:t>
            </a:r>
          </a:p>
          <a:p>
            <a:pPr lvl="1"/>
            <a:r>
              <a:rPr lang="en-IN" b="1" dirty="0" smtClean="0"/>
              <a:t>201</a:t>
            </a:r>
            <a:r>
              <a:rPr lang="en-IN" b="1" baseline="30000" dirty="0" smtClean="0"/>
              <a:t>st</a:t>
            </a:r>
            <a:r>
              <a:rPr lang="en-IN" b="1" dirty="0" smtClean="0"/>
              <a:t> Report </a:t>
            </a:r>
            <a:r>
              <a:rPr lang="en-IN" dirty="0" smtClean="0"/>
              <a:t>– Emergency Medical Care to Victims</a:t>
            </a:r>
          </a:p>
          <a:p>
            <a:pPr lvl="1"/>
            <a:r>
              <a:rPr lang="en-IN" b="1" dirty="0" smtClean="0"/>
              <a:t>226</a:t>
            </a:r>
            <a:r>
              <a:rPr lang="en-IN" b="1" baseline="30000" dirty="0" smtClean="0"/>
              <a:t>th</a:t>
            </a:r>
            <a:r>
              <a:rPr lang="en-IN" b="1" dirty="0" smtClean="0"/>
              <a:t> Report – </a:t>
            </a:r>
            <a:r>
              <a:rPr lang="en-IN" dirty="0" smtClean="0"/>
              <a:t>Compensation for Victims</a:t>
            </a:r>
          </a:p>
          <a:p>
            <a:pPr lvl="1"/>
            <a:endParaRPr lang="en-IN" dirty="0" smtClean="0"/>
          </a:p>
          <a:p>
            <a:pPr lvl="1"/>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ber Laws Challenges 21.2.16">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Cyber Laws Challenges 21.2.16</Template>
  <TotalTime>625</TotalTime>
  <Words>612</Words>
  <Application>Microsoft Office PowerPoint</Application>
  <PresentationFormat>On-screen Show (4:3)</PresentationFormat>
  <Paragraphs>69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Cyber Laws Challenges 21.2.16</vt:lpstr>
      <vt:lpstr>Rights of Victims</vt:lpstr>
      <vt:lpstr>Broad Themes</vt:lpstr>
      <vt:lpstr>Victims - Definition</vt:lpstr>
      <vt:lpstr>Victims - Definition</vt:lpstr>
      <vt:lpstr>Victims in the Criminal Justice System</vt:lpstr>
      <vt:lpstr>Victimology in Indian Jurisprudence</vt:lpstr>
      <vt:lpstr>Victimology in Indian Jurisprudence</vt:lpstr>
      <vt:lpstr>Victimology in Indian Jurisprudence</vt:lpstr>
      <vt:lpstr>Victimology in Indian Jurisprudence</vt:lpstr>
      <vt:lpstr>Measures of redress for Victims</vt:lpstr>
      <vt:lpstr>Unfinished agenda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of Victims</dc:title>
  <dc:creator>DHC</dc:creator>
  <cp:lastModifiedBy>S.MURALIDHAR</cp:lastModifiedBy>
  <cp:revision>61</cp:revision>
  <dcterms:created xsi:type="dcterms:W3CDTF">2016-03-11T07:24:38Z</dcterms:created>
  <dcterms:modified xsi:type="dcterms:W3CDTF">2016-03-12T20:10:26Z</dcterms:modified>
</cp:coreProperties>
</file>